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3" d="100"/>
          <a:sy n="123" d="100"/>
        </p:scale>
        <p:origin x="-1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2242-8F7D-8740-BE3B-A57E307D2989}" type="datetimeFigureOut">
              <a:rPr lang="de-DE" smtClean="0"/>
              <a:t>6/19/13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C6B83-0649-9E47-A7EB-7FC731E5E0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8616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2242-8F7D-8740-BE3B-A57E307D2989}" type="datetimeFigureOut">
              <a:rPr lang="de-DE" smtClean="0"/>
              <a:t>6/19/13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C6B83-0649-9E47-A7EB-7FC731E5E0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230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2242-8F7D-8740-BE3B-A57E307D2989}" type="datetimeFigureOut">
              <a:rPr lang="de-DE" smtClean="0"/>
              <a:t>6/19/13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C6B83-0649-9E47-A7EB-7FC731E5E0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3038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2242-8F7D-8740-BE3B-A57E307D2989}" type="datetimeFigureOut">
              <a:rPr lang="de-DE" smtClean="0"/>
              <a:t>6/19/13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C6B83-0649-9E47-A7EB-7FC731E5E0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1385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2242-8F7D-8740-BE3B-A57E307D2989}" type="datetimeFigureOut">
              <a:rPr lang="de-DE" smtClean="0"/>
              <a:t>6/19/13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C6B83-0649-9E47-A7EB-7FC731E5E0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3788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2242-8F7D-8740-BE3B-A57E307D2989}" type="datetimeFigureOut">
              <a:rPr lang="de-DE" smtClean="0"/>
              <a:t>6/19/13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C6B83-0649-9E47-A7EB-7FC731E5E0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4659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2242-8F7D-8740-BE3B-A57E307D2989}" type="datetimeFigureOut">
              <a:rPr lang="de-DE" smtClean="0"/>
              <a:t>6/19/13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C6B83-0649-9E47-A7EB-7FC731E5E0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3304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2242-8F7D-8740-BE3B-A57E307D2989}" type="datetimeFigureOut">
              <a:rPr lang="de-DE" smtClean="0"/>
              <a:t>6/19/13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C6B83-0649-9E47-A7EB-7FC731E5E0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4896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2242-8F7D-8740-BE3B-A57E307D2989}" type="datetimeFigureOut">
              <a:rPr lang="de-DE" smtClean="0"/>
              <a:t>6/19/13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C6B83-0649-9E47-A7EB-7FC731E5E0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2325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2242-8F7D-8740-BE3B-A57E307D2989}" type="datetimeFigureOut">
              <a:rPr lang="de-DE" smtClean="0"/>
              <a:t>6/19/13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C6B83-0649-9E47-A7EB-7FC731E5E0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860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2242-8F7D-8740-BE3B-A57E307D2989}" type="datetimeFigureOut">
              <a:rPr lang="de-DE" smtClean="0"/>
              <a:t>6/19/13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C6B83-0649-9E47-A7EB-7FC731E5E0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4385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Screen shot 2013-06-19 at 10.42.40 AM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03" y="1488558"/>
            <a:ext cx="9152503" cy="5385847"/>
          </a:xfrm>
          <a:prstGeom prst="rect">
            <a:avLst/>
          </a:prstGeom>
        </p:spPr>
      </p:pic>
      <p:pic>
        <p:nvPicPr>
          <p:cNvPr id="7" name="Bild 6" descr="Screen shot 2013-06-19 at 10.39.51 AM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88558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22242-8F7D-8740-BE3B-A57E307D2989}" type="datetimeFigureOut">
              <a:rPr lang="de-DE" smtClean="0"/>
              <a:t>6/19/13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err="1" smtClean="0"/>
              <a:t>FINished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shark</a:t>
            </a:r>
            <a:r>
              <a:rPr lang="de-DE" dirty="0" smtClean="0"/>
              <a:t> FINs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C6B83-0649-9E47-A7EB-7FC731E5E0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7334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36637" y="2126831"/>
            <a:ext cx="7992392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 smtClean="0"/>
              <a:t>Stop Shark Finning</a:t>
            </a:r>
          </a:p>
          <a:p>
            <a:pPr algn="ctr"/>
            <a:endParaRPr lang="en-GB" sz="4800" dirty="0" smtClean="0"/>
          </a:p>
          <a:p>
            <a:pPr algn="ctr"/>
            <a:r>
              <a:rPr lang="en-GB" sz="2800" dirty="0" smtClean="0"/>
              <a:t>(removal and retention of shark fins mainly for SOUP)</a:t>
            </a:r>
            <a:endParaRPr lang="en-GB" sz="2800" dirty="0"/>
          </a:p>
        </p:txBody>
      </p:sp>
      <p:pic>
        <p:nvPicPr>
          <p:cNvPr id="5" name="Bild 4" descr="Screen shot 2013-06-19 at 11.48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263" y="4604511"/>
            <a:ext cx="4976607" cy="227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59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Why should we care</a:t>
            </a:r>
          </a:p>
          <a:p>
            <a:pPr marL="0" indent="0" algn="ctr">
              <a:buNone/>
            </a:pPr>
            <a:endParaRPr lang="en-GB" dirty="0" smtClean="0"/>
          </a:p>
          <a:p>
            <a:r>
              <a:rPr lang="en-GB" sz="2200" dirty="0" smtClean="0"/>
              <a:t>Sharks have been here for more then 450 Million Years (compared to 4.5 Million for humans)</a:t>
            </a:r>
          </a:p>
          <a:p>
            <a:r>
              <a:rPr lang="en-GB" sz="2200" dirty="0" smtClean="0"/>
              <a:t>Oceans are the most important ecosystem in the world – and sharks are an integral part of it</a:t>
            </a:r>
          </a:p>
          <a:p>
            <a:r>
              <a:rPr lang="en-GB" sz="2200" dirty="0" smtClean="0"/>
              <a:t>Missing these predators puts the system into an imbalance</a:t>
            </a:r>
          </a:p>
          <a:p>
            <a:endParaRPr lang="en-GB" sz="2200" dirty="0" smtClean="0"/>
          </a:p>
        </p:txBody>
      </p:sp>
    </p:spTree>
    <p:extLst>
      <p:ext uri="{BB962C8B-B14F-4D97-AF65-F5344CB8AC3E}">
        <p14:creationId xmlns:p14="http://schemas.microsoft.com/office/powerpoint/2010/main" val="1328365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Screen shot 2013-06-19 at 11.40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91" y="1654504"/>
            <a:ext cx="7578485" cy="505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22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Why can we do?</a:t>
            </a:r>
          </a:p>
          <a:p>
            <a:pPr marL="0" indent="0" algn="ctr">
              <a:buNone/>
            </a:pPr>
            <a:endParaRPr lang="en-GB" dirty="0" smtClean="0"/>
          </a:p>
          <a:p>
            <a:r>
              <a:rPr lang="en-GB" sz="2200" dirty="0" smtClean="0"/>
              <a:t>Don’t fear the sharks (Our </a:t>
            </a:r>
            <a:r>
              <a:rPr lang="en-GB" sz="2200" b="1" dirty="0" smtClean="0"/>
              <a:t>irrational fear </a:t>
            </a:r>
            <a:r>
              <a:rPr lang="en-GB" sz="2200" dirty="0" smtClean="0"/>
              <a:t>of sharks explains our lack of </a:t>
            </a:r>
            <a:r>
              <a:rPr lang="en-GB" sz="2200" b="1" dirty="0" smtClean="0"/>
              <a:t>desire to conserve </a:t>
            </a:r>
            <a:r>
              <a:rPr lang="en-GB" sz="2200" dirty="0" smtClean="0"/>
              <a:t>them)</a:t>
            </a:r>
          </a:p>
          <a:p>
            <a:r>
              <a:rPr lang="en-GB" sz="2200" dirty="0" smtClean="0"/>
              <a:t>Walk out of restaurants which offer </a:t>
            </a:r>
            <a:r>
              <a:rPr lang="en-GB" sz="2200" dirty="0" err="1" smtClean="0"/>
              <a:t>sharkfin</a:t>
            </a:r>
            <a:r>
              <a:rPr lang="en-GB" sz="2200" dirty="0" smtClean="0"/>
              <a:t> soup (like Steve Irwin)</a:t>
            </a:r>
          </a:p>
          <a:p>
            <a:r>
              <a:rPr lang="en-GB" sz="2200" dirty="0" smtClean="0"/>
              <a:t>Learn more about sharks</a:t>
            </a:r>
          </a:p>
          <a:p>
            <a:r>
              <a:rPr lang="en-GB" sz="2200" dirty="0" smtClean="0"/>
              <a:t>Dive with sharks to increase tourism </a:t>
            </a:r>
          </a:p>
          <a:p>
            <a:r>
              <a:rPr lang="en-GB" sz="2200" dirty="0" smtClean="0"/>
              <a:t>Reduce fishing pressure by eating sensible</a:t>
            </a:r>
          </a:p>
          <a:p>
            <a:r>
              <a:rPr lang="en-GB" sz="2200" dirty="0" smtClean="0"/>
              <a:t>Educate friends, family and anyone else</a:t>
            </a:r>
          </a:p>
        </p:txBody>
      </p:sp>
    </p:spTree>
    <p:extLst>
      <p:ext uri="{BB962C8B-B14F-4D97-AF65-F5344CB8AC3E}">
        <p14:creationId xmlns:p14="http://schemas.microsoft.com/office/powerpoint/2010/main" val="1017577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GB" sz="2600" dirty="0" smtClean="0"/>
              <a:t>Sharks are often killed for “shark fin soup”: the finning process involves capture of a live shark, the removal of the fin with a hot metal blade, and then release of the live animal back into the water (where it will eventually die).</a:t>
            </a:r>
            <a:endParaRPr lang="en-GB" sz="2600" dirty="0"/>
          </a:p>
        </p:txBody>
      </p:sp>
      <p:pic>
        <p:nvPicPr>
          <p:cNvPr id="4" name="Bild 3" descr="Screen shot 2013-06-19 at 10.47.4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50" y="3407060"/>
            <a:ext cx="9240796" cy="347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81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err="1" smtClean="0"/>
              <a:t>Sharkfinning</a:t>
            </a:r>
            <a:r>
              <a:rPr lang="en-GB" dirty="0" smtClean="0"/>
              <a:t>: Sharks </a:t>
            </a:r>
            <a:r>
              <a:rPr lang="en-GB" dirty="0" err="1" smtClean="0"/>
              <a:t>greates</a:t>
            </a:r>
            <a:r>
              <a:rPr lang="en-GB" dirty="0" smtClean="0"/>
              <a:t> threat</a:t>
            </a:r>
          </a:p>
          <a:p>
            <a:pPr marL="0" indent="0" algn="ctr">
              <a:buNone/>
            </a:pPr>
            <a:endParaRPr lang="en-GB" dirty="0" smtClean="0"/>
          </a:p>
          <a:p>
            <a:r>
              <a:rPr lang="en-GB" sz="2200" dirty="0" smtClean="0"/>
              <a:t>Cruel practise of slicing off fins – then dumping the fish</a:t>
            </a:r>
          </a:p>
          <a:p>
            <a:r>
              <a:rPr lang="en-GB" sz="2200" dirty="0"/>
              <a:t>O</a:t>
            </a:r>
            <a:r>
              <a:rPr lang="en-GB" sz="2200" dirty="0" smtClean="0"/>
              <a:t>ften still alive; unable to move normally, they die of suffocation or are eaten by other predators.</a:t>
            </a:r>
          </a:p>
          <a:p>
            <a:r>
              <a:rPr lang="en-GB" sz="2200" dirty="0" smtClean="0"/>
              <a:t>increase profitability and increase the number of sharks harvested</a:t>
            </a:r>
          </a:p>
          <a:p>
            <a:r>
              <a:rPr lang="en-GB" sz="2200" dirty="0" smtClean="0"/>
              <a:t>95% of fish is wasted – fin is most valuable</a:t>
            </a:r>
          </a:p>
          <a:p>
            <a:r>
              <a:rPr lang="en-GB" sz="2200" dirty="0" smtClean="0"/>
              <a:t> largely unregulated shark fin trade</a:t>
            </a:r>
          </a:p>
          <a:p>
            <a:r>
              <a:rPr lang="en-GB" sz="2200" dirty="0" smtClean="0"/>
              <a:t>Estimates of the global value of the shark fin trade range from a minimum of US$540 Million to US$1.2 billion.</a:t>
            </a:r>
          </a:p>
        </p:txBody>
      </p:sp>
    </p:spTree>
    <p:extLst>
      <p:ext uri="{BB962C8B-B14F-4D97-AF65-F5344CB8AC3E}">
        <p14:creationId xmlns:p14="http://schemas.microsoft.com/office/powerpoint/2010/main" val="1031769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err="1" smtClean="0"/>
              <a:t>Sharkfinning</a:t>
            </a:r>
            <a:r>
              <a:rPr lang="en-GB" dirty="0" smtClean="0"/>
              <a:t>: Sharks </a:t>
            </a:r>
            <a:r>
              <a:rPr lang="en-GB" dirty="0" err="1" smtClean="0"/>
              <a:t>greates</a:t>
            </a:r>
            <a:r>
              <a:rPr lang="en-GB" dirty="0" smtClean="0"/>
              <a:t> threat</a:t>
            </a:r>
          </a:p>
          <a:p>
            <a:pPr marL="0" indent="0" algn="ctr">
              <a:buNone/>
            </a:pPr>
            <a:endParaRPr lang="en-GB" dirty="0" smtClean="0"/>
          </a:p>
          <a:p>
            <a:r>
              <a:rPr lang="en-GB" sz="2200" dirty="0" smtClean="0"/>
              <a:t>Millions of tons of shark fin harvested per year – and growing</a:t>
            </a:r>
          </a:p>
          <a:p>
            <a:r>
              <a:rPr lang="en-GB" sz="2200" dirty="0" smtClean="0"/>
              <a:t>Used as a tasteless ingredient in a social status soup</a:t>
            </a:r>
          </a:p>
          <a:p>
            <a:r>
              <a:rPr lang="en-GB" sz="2200" dirty="0" smtClean="0"/>
              <a:t>Demand continues to increase while supply plummets</a:t>
            </a:r>
          </a:p>
          <a:p>
            <a:r>
              <a:rPr lang="en-GB" sz="2200" dirty="0" smtClean="0"/>
              <a:t>Worldwide problem </a:t>
            </a:r>
          </a:p>
          <a:p>
            <a:r>
              <a:rPr lang="en-GB" sz="2200" dirty="0" smtClean="0"/>
              <a:t>All ages, sex and species killed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661892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Shark fin soup</a:t>
            </a:r>
          </a:p>
          <a:p>
            <a:pPr marL="0" indent="0" algn="ctr">
              <a:buNone/>
            </a:pPr>
            <a:endParaRPr lang="en-GB" dirty="0" smtClean="0"/>
          </a:p>
          <a:p>
            <a:r>
              <a:rPr lang="en-GB" sz="2200" dirty="0" smtClean="0"/>
              <a:t>Sign of prosperity and respect especially in Asia (and particularly in China)</a:t>
            </a:r>
          </a:p>
          <a:p>
            <a:r>
              <a:rPr lang="en-GB" sz="2200" dirty="0" smtClean="0"/>
              <a:t>Soup costs as much as $70 to $150 per bowl</a:t>
            </a:r>
          </a:p>
          <a:p>
            <a:r>
              <a:rPr lang="en-GB" sz="2200" dirty="0" smtClean="0"/>
              <a:t>Only foods like caviar and truffles are more expensive</a:t>
            </a:r>
          </a:p>
          <a:p>
            <a:r>
              <a:rPr lang="en-GB" sz="2200" dirty="0" smtClean="0"/>
              <a:t>Dried shark fins cost anywhere between $100 to $300 per pound</a:t>
            </a:r>
          </a:p>
          <a:p>
            <a:r>
              <a:rPr lang="en-GB" sz="2200" dirty="0" smtClean="0"/>
              <a:t>A single Whale shark fin can sell for up to $20.000</a:t>
            </a:r>
          </a:p>
          <a:p>
            <a:endParaRPr lang="en-GB" sz="2200" dirty="0" smtClean="0"/>
          </a:p>
          <a:p>
            <a:pPr marL="0" indent="0" algn="ctr">
              <a:buNone/>
            </a:pPr>
            <a:r>
              <a:rPr lang="en-GB" sz="2200" dirty="0" smtClean="0"/>
              <a:t>The </a:t>
            </a:r>
            <a:r>
              <a:rPr lang="en-GB" sz="2200" b="1" dirty="0" smtClean="0"/>
              <a:t>“shark fin market” </a:t>
            </a:r>
            <a:r>
              <a:rPr lang="en-GB" sz="2200" dirty="0" smtClean="0"/>
              <a:t>alone causes between </a:t>
            </a:r>
          </a:p>
          <a:p>
            <a:pPr marL="0" indent="0" algn="ctr">
              <a:buNone/>
            </a:pPr>
            <a:r>
              <a:rPr lang="en-GB" sz="2200" b="1" dirty="0" smtClean="0"/>
              <a:t>26 and</a:t>
            </a:r>
            <a:r>
              <a:rPr lang="en-GB" sz="2200" dirty="0" smtClean="0"/>
              <a:t> </a:t>
            </a:r>
            <a:r>
              <a:rPr lang="en-GB" sz="2200" b="1" dirty="0" smtClean="0"/>
              <a:t>73 million shark death </a:t>
            </a:r>
            <a:r>
              <a:rPr lang="en-GB" sz="2200" dirty="0" smtClean="0"/>
              <a:t>each year </a:t>
            </a:r>
          </a:p>
          <a:p>
            <a:pPr marL="0" indent="0" algn="ctr">
              <a:buNone/>
            </a:pPr>
            <a:r>
              <a:rPr lang="en-GB" sz="2200" dirty="0" smtClean="0"/>
              <a:t>(Global shark catch in 2012 was 100 million)</a:t>
            </a:r>
          </a:p>
        </p:txBody>
      </p:sp>
    </p:spTree>
    <p:extLst>
      <p:ext uri="{BB962C8B-B14F-4D97-AF65-F5344CB8AC3E}">
        <p14:creationId xmlns:p14="http://schemas.microsoft.com/office/powerpoint/2010/main" val="2638507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Shark fin soup</a:t>
            </a:r>
          </a:p>
          <a:p>
            <a:pPr marL="0" indent="0" algn="ctr">
              <a:buNone/>
            </a:pPr>
            <a:endParaRPr lang="en-GB" dirty="0" smtClean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923883"/>
              </p:ext>
            </p:extLst>
          </p:nvPr>
        </p:nvGraphicFramePr>
        <p:xfrm>
          <a:off x="1420751" y="2880360"/>
          <a:ext cx="6096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0" smtClean="0"/>
                        <a:t>MYTH</a:t>
                      </a:r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smtClean="0"/>
                        <a:t>FACT</a:t>
                      </a:r>
                      <a:endParaRPr lang="en-GB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0" smtClean="0"/>
                        <a:t>Sign of prosperity</a:t>
                      </a:r>
                      <a:endParaRPr lang="en-GB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smtClean="0"/>
                        <a:t>Only for</a:t>
                      </a:r>
                      <a:r>
                        <a:rPr lang="en-GB" baseline="0" noProof="0" smtClean="0"/>
                        <a:t> trading firms</a:t>
                      </a:r>
                      <a:endParaRPr lang="en-GB" noProof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Tastes great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Has no taste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Cures arthritis, cancer, HIV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Contains highly poisonous mercury (infertility!)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Sharks don’t get sick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Sharks</a:t>
                      </a:r>
                      <a:r>
                        <a:rPr lang="en-GB" baseline="0" noProof="0" dirty="0" smtClean="0"/>
                        <a:t> get cancer and </a:t>
                      </a:r>
                      <a:r>
                        <a:rPr lang="en-GB" baseline="0" noProof="0" dirty="0" err="1" smtClean="0"/>
                        <a:t>tumors</a:t>
                      </a:r>
                      <a:endParaRPr lang="en-GB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7346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… per country legislation</a:t>
            </a:r>
          </a:p>
          <a:p>
            <a:pPr marL="0" indent="0" algn="ctr">
              <a:buNone/>
            </a:pPr>
            <a:endParaRPr lang="en-GB" dirty="0" smtClean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277369"/>
              </p:ext>
            </p:extLst>
          </p:nvPr>
        </p:nvGraphicFramePr>
        <p:xfrm>
          <a:off x="532809" y="2415761"/>
          <a:ext cx="8067842" cy="4150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7516"/>
                <a:gridCol w="573032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Country/Area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Legislation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EU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 land only sharks that retained all their fins (Nov. 2012)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Australia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Finning is not. Fins must be landed attached, and additional regulations apply in some states or territories.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Canada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Shark finning has been illegal in Canada since 1994, but importing fins from other regions without such regulations is allowed (Cities</a:t>
                      </a:r>
                      <a:r>
                        <a:rPr lang="en-GB" baseline="0" noProof="0" dirty="0" smtClean="0"/>
                        <a:t> “try” banning fins) 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China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None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err="1" smtClean="0"/>
                        <a:t>Hongkong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None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Taiwan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Banned shark finning in 2011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err="1" smtClean="0"/>
                        <a:t>Malysia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None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New Zealand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Only the Great</a:t>
                      </a:r>
                      <a:r>
                        <a:rPr lang="en-GB" baseline="0" noProof="0" dirty="0" smtClean="0"/>
                        <a:t> White is protected</a:t>
                      </a:r>
                      <a:endParaRPr lang="en-GB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5363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… per country legislation</a:t>
            </a:r>
          </a:p>
          <a:p>
            <a:pPr marL="0" indent="0" algn="ctr">
              <a:buNone/>
            </a:pPr>
            <a:endParaRPr lang="en-GB" dirty="0" smtClean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79898"/>
              </p:ext>
            </p:extLst>
          </p:nvPr>
        </p:nvGraphicFramePr>
        <p:xfrm>
          <a:off x="532809" y="2415761"/>
          <a:ext cx="8067842" cy="284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7516"/>
                <a:gridCol w="573032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Country/Area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Legislation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Palau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world's first shark sanctuary – no shark</a:t>
                      </a:r>
                      <a:r>
                        <a:rPr lang="en-GB" baseline="0" noProof="0" dirty="0" smtClean="0"/>
                        <a:t> catching in an area the size of France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Singapore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None (supermarkets</a:t>
                      </a:r>
                      <a:r>
                        <a:rPr lang="en-GB" baseline="0" noProof="0" dirty="0" smtClean="0"/>
                        <a:t> stop selling)</a:t>
                      </a:r>
                      <a:endParaRPr lang="en-GB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USA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 smtClean="0"/>
                        <a:t> Shark Finning Prohibition Act of 2000 – but</a:t>
                      </a:r>
                      <a:r>
                        <a:rPr lang="en-GB" baseline="0" noProof="0" dirty="0" smtClean="0"/>
                        <a:t> only for US vessels  (and other loopholes) </a:t>
                      </a:r>
                    </a:p>
                    <a:p>
                      <a:pPr algn="ctr"/>
                      <a:r>
                        <a:rPr lang="en-GB" noProof="0" dirty="0" smtClean="0"/>
                        <a:t>Shark Conservation Act 2011</a:t>
                      </a:r>
                    </a:p>
                    <a:p>
                      <a:pPr algn="ctr"/>
                      <a:r>
                        <a:rPr lang="en-GB" noProof="0" dirty="0" smtClean="0"/>
                        <a:t>2010 Hawaii</a:t>
                      </a:r>
                      <a:r>
                        <a:rPr lang="en-GB" baseline="0" noProof="0" dirty="0" smtClean="0"/>
                        <a:t> first state to ban fins in general – other states followed with NY pending (important!)</a:t>
                      </a:r>
                      <a:endParaRPr lang="en-GB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1331914" y="5822976"/>
            <a:ext cx="5008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But as with any laws there are many ways around...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562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Sharks are endangered</a:t>
            </a:r>
          </a:p>
          <a:p>
            <a:pPr marL="0" indent="0" algn="ctr">
              <a:buNone/>
            </a:pPr>
            <a:endParaRPr lang="en-GB" dirty="0" smtClean="0"/>
          </a:p>
          <a:p>
            <a:r>
              <a:rPr lang="en-GB" sz="2200" dirty="0" smtClean="0"/>
              <a:t>90 % of some shark species have been destroyed</a:t>
            </a:r>
          </a:p>
          <a:p>
            <a:r>
              <a:rPr lang="en-GB" sz="2200" dirty="0" smtClean="0"/>
              <a:t>Demand for shark is at an all-time high</a:t>
            </a:r>
          </a:p>
          <a:p>
            <a:r>
              <a:rPr lang="en-GB" sz="2200" dirty="0" smtClean="0"/>
              <a:t>Even marine reserves are targets</a:t>
            </a:r>
          </a:p>
          <a:p>
            <a:r>
              <a:rPr lang="en-GB" sz="2200" dirty="0" smtClean="0"/>
              <a:t>No international laws </a:t>
            </a:r>
          </a:p>
          <a:p>
            <a:r>
              <a:rPr lang="en-GB" sz="2200" dirty="0" smtClean="0"/>
              <a:t>23% of all shark species (there are &gt; 500!) are officially “endangered” (World Conservation Union)</a:t>
            </a:r>
          </a:p>
          <a:p>
            <a:r>
              <a:rPr lang="en-GB" sz="2200" dirty="0" smtClean="0"/>
              <a:t>42% of Mediterranean shark species are </a:t>
            </a:r>
            <a:r>
              <a:rPr lang="en-GB" sz="2200" dirty="0" err="1" smtClean="0"/>
              <a:t>endagered</a:t>
            </a:r>
            <a:r>
              <a:rPr lang="en-GB" sz="2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3204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676</Words>
  <Application>Microsoft Macintosh PowerPoint</Application>
  <PresentationFormat>Bildschirmpräsentation (4:3)</PresentationFormat>
  <Paragraphs>93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ProNetExpert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Martin Böhm</dc:creator>
  <cp:lastModifiedBy>Martin Böhm</cp:lastModifiedBy>
  <cp:revision>15</cp:revision>
  <dcterms:created xsi:type="dcterms:W3CDTF">2013-06-19T02:39:15Z</dcterms:created>
  <dcterms:modified xsi:type="dcterms:W3CDTF">2013-06-19T03:52:11Z</dcterms:modified>
</cp:coreProperties>
</file>